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6" y="-5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3C18C14A-86A3-4EDC-BBB5-4D2DBC16BA5F}" type="datetimeFigureOut">
              <a:rPr lang="es-MX" smtClean="0"/>
              <a:pPr/>
              <a:t>01/03/2010</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8A3CA42-539C-4F6F-9D4C-969B6824FFA6}"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C18C14A-86A3-4EDC-BBB5-4D2DBC16BA5F}" type="datetimeFigureOut">
              <a:rPr lang="es-MX" smtClean="0"/>
              <a:pPr/>
              <a:t>01/03/2010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8A3CA42-539C-4F6F-9D4C-969B6824FFA6}"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C18C14A-86A3-4EDC-BBB5-4D2DBC16BA5F}" type="datetimeFigureOut">
              <a:rPr lang="es-MX" smtClean="0"/>
              <a:pPr/>
              <a:t>01/03/2010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8A3CA42-539C-4F6F-9D4C-969B6824FFA6}"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3C18C14A-86A3-4EDC-BBB5-4D2DBC16BA5F}" type="datetimeFigureOut">
              <a:rPr lang="es-MX" smtClean="0"/>
              <a:pPr/>
              <a:t>01/03/2010</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D8A3CA42-539C-4F6F-9D4C-969B6824FFA6}"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3C18C14A-86A3-4EDC-BBB5-4D2DBC16BA5F}" type="datetimeFigureOut">
              <a:rPr lang="es-MX" smtClean="0"/>
              <a:pPr/>
              <a:t>01/03/2010</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D8A3CA42-539C-4F6F-9D4C-969B6824FFA6}" type="slidenum">
              <a:rPr lang="es-MX" smtClean="0"/>
              <a:pPr/>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3C18C14A-86A3-4EDC-BBB5-4D2DBC16BA5F}" type="datetimeFigureOut">
              <a:rPr lang="es-MX" smtClean="0"/>
              <a:pPr/>
              <a:t>01/03/2010</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D8A3CA42-539C-4F6F-9D4C-969B6824FFA6}"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3C18C14A-86A3-4EDC-BBB5-4D2DBC16BA5F}" type="datetimeFigureOut">
              <a:rPr lang="es-MX" smtClean="0"/>
              <a:pPr/>
              <a:t>01/03/2010</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D8A3CA42-539C-4F6F-9D4C-969B6824FFA6}"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C18C14A-86A3-4EDC-BBB5-4D2DBC16BA5F}" type="datetimeFigureOut">
              <a:rPr lang="es-MX" smtClean="0"/>
              <a:pPr/>
              <a:t>01/03/2010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8A3CA42-539C-4F6F-9D4C-969B6824FFA6}"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3C18C14A-86A3-4EDC-BBB5-4D2DBC16BA5F}" type="datetimeFigureOut">
              <a:rPr lang="es-MX" smtClean="0"/>
              <a:pPr/>
              <a:t>01/03/2010</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D8A3CA42-539C-4F6F-9D4C-969B6824FFA6}"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3C18C14A-86A3-4EDC-BBB5-4D2DBC16BA5F}" type="datetimeFigureOut">
              <a:rPr lang="es-MX" smtClean="0"/>
              <a:pPr/>
              <a:t>01/03/2010</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D8A3CA42-539C-4F6F-9D4C-969B6824FFA6}"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3C18C14A-86A3-4EDC-BBB5-4D2DBC16BA5F}" type="datetimeFigureOut">
              <a:rPr lang="es-MX" smtClean="0"/>
              <a:pPr/>
              <a:t>01/03/2010</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D8A3CA42-539C-4F6F-9D4C-969B6824FFA6}"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C18C14A-86A3-4EDC-BBB5-4D2DBC16BA5F}" type="datetimeFigureOut">
              <a:rPr lang="es-MX" smtClean="0"/>
              <a:pPr/>
              <a:t>01/03/2010</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8A3CA42-539C-4F6F-9D4C-969B6824FFA6}"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D:\musica\mago%20de%20oz%20-%20molinos%20de%20viento.mp3"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3.bp.blogspot.com/_zCFuht6wriQ/SucaIjznOOI/AAAAAAAAAAs/va23_NecI8Q/s1600-h/vistagoogleearth2.jpg"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4.bp.blogspot.com/_zCFuht6wriQ/SucjWSgFPLI/AAAAAAAAABE/1gYO3jo0BUQ/s1600-h/DSC01731.jp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0544" y="2643182"/>
            <a:ext cx="8062912" cy="1357322"/>
          </a:xfrm>
        </p:spPr>
        <p:txBody>
          <a:bodyPr>
            <a:normAutofit/>
          </a:bodyPr>
          <a:lstStyle/>
          <a:p>
            <a:r>
              <a:rPr lang="es-MX" sz="7200" dirty="0" smtClean="0"/>
              <a:t>Sierra de Alvares </a:t>
            </a:r>
            <a:endParaRPr lang="es-MX" sz="7200" dirty="0"/>
          </a:p>
        </p:txBody>
      </p:sp>
      <p:pic>
        <p:nvPicPr>
          <p:cNvPr id="3" name="mago de oz - molinos de viento.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pic>
        <p:nvPicPr>
          <p:cNvPr id="4" name="mago de oz - molinos de viento.mp3">
            <a:hlinkClick r:id="" action="ppaction://media"/>
          </p:cNvPr>
          <p:cNvPicPr>
            <a:picLocks noRot="1" noChangeAspect="1"/>
          </p:cNvPicPr>
          <p:nvPr>
            <a:audioFile r:link="rId1"/>
          </p:nvPr>
        </p:nvPicPr>
        <p:blipFill>
          <a:blip r:embed="rId4"/>
          <a:stretch>
            <a:fillRect/>
          </a:stretch>
        </p:blipFill>
        <p:spPr>
          <a:xfrm>
            <a:off x="4429124" y="2643182"/>
            <a:ext cx="304800" cy="304800"/>
          </a:xfrm>
          <a:prstGeom prst="rect">
            <a:avLst/>
          </a:prstGeom>
        </p:spPr>
      </p:pic>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5182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 fill="hold"/>
                                        <p:tgtEl>
                                          <p:spTgt spid="3"/>
                                        </p:tgtEl>
                                      </p:cBhvr>
                                    </p:cmd>
                                  </p:childTnLst>
                                </p:cTn>
                              </p:par>
                            </p:childTnLst>
                          </p:cTn>
                        </p:par>
                      </p:childTnLst>
                    </p:cTn>
                  </p:par>
                </p:childTnLst>
              </p:cTn>
              <p:nextCondLst>
                <p:cond evt="onClick" delay="0">
                  <p:tgtEl>
                    <p:spTgt spid="3"/>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Ubicación  geográfica</a:t>
            </a:r>
            <a:endParaRPr lang="es-MX" dirty="0"/>
          </a:p>
        </p:txBody>
      </p:sp>
      <p:sp>
        <p:nvSpPr>
          <p:cNvPr id="3" name="2 Marcador de contenido"/>
          <p:cNvSpPr>
            <a:spLocks noGrp="1"/>
          </p:cNvSpPr>
          <p:nvPr>
            <p:ph idx="1"/>
          </p:nvPr>
        </p:nvSpPr>
        <p:spPr/>
        <p:txBody>
          <a:bodyPr>
            <a:normAutofit fontScale="77500" lnSpcReduction="20000"/>
          </a:bodyPr>
          <a:lstStyle/>
          <a:p>
            <a:r>
              <a:rPr lang="es-ES" b="1" dirty="0" smtClean="0"/>
              <a:t>Coordenadas extremas: </a:t>
            </a:r>
            <a:r>
              <a:rPr lang="es-ES" dirty="0" smtClean="0"/>
              <a:t>Latitud N: 21° 42 32'’ a 22° 23' 21'’</a:t>
            </a:r>
            <a:endParaRPr lang="es-MX" dirty="0" smtClean="0"/>
          </a:p>
          <a:p>
            <a:r>
              <a:rPr lang="en-US" dirty="0" err="1" smtClean="0"/>
              <a:t>Longitud</a:t>
            </a:r>
            <a:r>
              <a:rPr lang="en-US" dirty="0" smtClean="0"/>
              <a:t> W: 100° 05' 24'’ a 100° 49' 30'’</a:t>
            </a:r>
            <a:endParaRPr lang="es-MX" dirty="0" smtClean="0"/>
          </a:p>
          <a:p>
            <a:r>
              <a:rPr lang="es-ES" b="1" dirty="0" smtClean="0"/>
              <a:t>Entidades: </a:t>
            </a:r>
            <a:r>
              <a:rPr lang="es-ES" dirty="0" smtClean="0"/>
              <a:t>San Luis Potosí.</a:t>
            </a:r>
            <a:endParaRPr lang="es-MX" dirty="0" smtClean="0"/>
          </a:p>
          <a:p>
            <a:r>
              <a:rPr lang="es-ES" b="1" dirty="0" smtClean="0"/>
              <a:t>Municipios: </a:t>
            </a:r>
            <a:r>
              <a:rPr lang="es-ES" dirty="0" smtClean="0"/>
              <a:t>Armadillo de los Infante, Cerro de San Pedro, Ciudad Fernández, </a:t>
            </a:r>
            <a:r>
              <a:rPr lang="es-ES" dirty="0" err="1" smtClean="0"/>
              <a:t>Rioverde</a:t>
            </a:r>
            <a:r>
              <a:rPr lang="es-ES" dirty="0" smtClean="0"/>
              <a:t>,</a:t>
            </a:r>
            <a:endParaRPr lang="es-MX" dirty="0" smtClean="0"/>
          </a:p>
          <a:p>
            <a:pPr>
              <a:buNone/>
            </a:pPr>
            <a:r>
              <a:rPr lang="es-ES" dirty="0" smtClean="0"/>
              <a:t>     San Luis Potosí, San Nicolás </a:t>
            </a:r>
            <a:r>
              <a:rPr lang="es-ES" dirty="0" err="1" smtClean="0"/>
              <a:t>Tolentino</a:t>
            </a:r>
            <a:r>
              <a:rPr lang="es-ES" dirty="0" smtClean="0"/>
              <a:t>, Santa María del Río, Tierra nueva, </a:t>
            </a:r>
            <a:r>
              <a:rPr lang="es-ES" dirty="0" err="1" smtClean="0"/>
              <a:t>VillaHidalgo</a:t>
            </a:r>
            <a:r>
              <a:rPr lang="es-ES" dirty="0" smtClean="0"/>
              <a:t>, Zaragoza.</a:t>
            </a:r>
            <a:endParaRPr lang="es-MX" dirty="0" smtClean="0"/>
          </a:p>
          <a:p>
            <a:r>
              <a:rPr lang="es-ES" b="1" dirty="0" smtClean="0"/>
              <a:t>Localidades de referencia: </a:t>
            </a:r>
            <a:r>
              <a:rPr lang="es-ES" dirty="0" smtClean="0"/>
              <a:t>San Luis Potosí, SLP; Santa María del Río, SLP; Villa de Zaragoza, SLP; San</a:t>
            </a:r>
            <a:endParaRPr lang="es-MX" dirty="0" smtClean="0"/>
          </a:p>
          <a:p>
            <a:pPr>
              <a:buNone/>
            </a:pPr>
            <a:r>
              <a:rPr lang="es-ES" dirty="0" smtClean="0"/>
              <a:t>     José de Gómez, SLP</a:t>
            </a:r>
            <a:endParaRPr lang="es-MX" dirty="0"/>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t>Superficie </a:t>
            </a:r>
            <a:endParaRPr lang="es-MX" sz="4000" dirty="0"/>
          </a:p>
        </p:txBody>
      </p:sp>
      <p:sp>
        <p:nvSpPr>
          <p:cNvPr id="6" name="5 Marcador de posición de imagen"/>
          <p:cNvSpPr>
            <a:spLocks noGrp="1"/>
          </p:cNvSpPr>
          <p:nvPr>
            <p:ph type="pic" idx="1"/>
          </p:nvPr>
        </p:nvSpPr>
        <p:spPr/>
      </p:sp>
      <p:sp>
        <p:nvSpPr>
          <p:cNvPr id="7" name="6 Marcador de texto"/>
          <p:cNvSpPr>
            <a:spLocks noGrp="1"/>
          </p:cNvSpPr>
          <p:nvPr>
            <p:ph type="body" sz="half" idx="2"/>
          </p:nvPr>
        </p:nvSpPr>
        <p:spPr>
          <a:xfrm>
            <a:off x="1142976" y="4929198"/>
            <a:ext cx="7333488" cy="1928802"/>
          </a:xfrm>
        </p:spPr>
        <p:txBody>
          <a:bodyPr/>
          <a:lstStyle/>
          <a:p>
            <a:r>
              <a:rPr lang="es-ES" sz="3600" b="1" dirty="0" smtClean="0"/>
              <a:t>Superficie: </a:t>
            </a:r>
            <a:r>
              <a:rPr lang="es-ES" sz="3600" dirty="0" smtClean="0"/>
              <a:t>2,265 km²</a:t>
            </a:r>
            <a:endParaRPr lang="es-MX" sz="3600" dirty="0" smtClean="0"/>
          </a:p>
          <a:p>
            <a:r>
              <a:rPr lang="es-ES" sz="3600" b="1" dirty="0" smtClean="0"/>
              <a:t>Valor para la conservación: </a:t>
            </a:r>
            <a:r>
              <a:rPr lang="es-ES" sz="3600" dirty="0" smtClean="0"/>
              <a:t>3 (mayor a 1,000 km²</a:t>
            </a:r>
            <a:r>
              <a:rPr lang="es-ES" dirty="0" smtClean="0"/>
              <a:t>)</a:t>
            </a:r>
            <a:endParaRPr lang="es-MX" dirty="0" smtClean="0"/>
          </a:p>
          <a:p>
            <a:endParaRPr lang="es-MX" dirty="0"/>
          </a:p>
        </p:txBody>
      </p:sp>
      <p:pic>
        <p:nvPicPr>
          <p:cNvPr id="19457" name="BLOGGER_PHOTO_ID_5397311412779825378" descr="http://3.bp.blogspot.com/_zCFuht6wriQ/SucaIjznOOI/AAAAAAAAAAs/va23_NecI8Q/s320/vistagoogleearth2.jpg">
            <a:hlinkClick r:id="rId2"/>
          </p:cNvPr>
          <p:cNvPicPr>
            <a:picLocks noChangeAspect="1" noChangeArrowheads="1"/>
          </p:cNvPicPr>
          <p:nvPr/>
        </p:nvPicPr>
        <p:blipFill>
          <a:blip r:embed="rId3"/>
          <a:srcRect/>
          <a:stretch>
            <a:fillRect/>
          </a:stretch>
        </p:blipFill>
        <p:spPr bwMode="auto">
          <a:xfrm>
            <a:off x="1214414" y="428604"/>
            <a:ext cx="7286676" cy="4500594"/>
          </a:xfrm>
          <a:prstGeom prst="rect">
            <a:avLst/>
          </a:prstGeom>
          <a:noFill/>
        </p:spPr>
      </p:pic>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9460" name="Rectangle 4"/>
          <p:cNvSpPr>
            <a:spLocks noChangeArrowheads="1"/>
          </p:cNvSpPr>
          <p:nvPr/>
        </p:nvSpPr>
        <p:spPr bwMode="auto">
          <a:xfrm>
            <a:off x="0" y="180975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s-MX"/>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Características generales</a:t>
            </a:r>
            <a:endParaRPr lang="es-MX" dirty="0"/>
          </a:p>
        </p:txBody>
      </p:sp>
      <p:sp>
        <p:nvSpPr>
          <p:cNvPr id="3" name="2 Marcador de contenido"/>
          <p:cNvSpPr>
            <a:spLocks noGrp="1"/>
          </p:cNvSpPr>
          <p:nvPr>
            <p:ph idx="1"/>
          </p:nvPr>
        </p:nvSpPr>
        <p:spPr/>
        <p:txBody>
          <a:bodyPr>
            <a:normAutofit fontScale="85000" lnSpcReduction="10000"/>
          </a:bodyPr>
          <a:lstStyle/>
          <a:p>
            <a:r>
              <a:rPr lang="es-ES" dirty="0" smtClean="0"/>
              <a:t>La región se caracteriza por estar delimitada por un macizo montañoso con rocas sedimentarias en cuya parte alta se</a:t>
            </a:r>
            <a:endParaRPr lang="es-MX" dirty="0" smtClean="0"/>
          </a:p>
          <a:p>
            <a:r>
              <a:rPr lang="es-ES" dirty="0" smtClean="0"/>
              <a:t>encuentra vegetación templada, principalmente de pino-encino, con algunas áreas de pastoreo y cultivos. En la parte</a:t>
            </a:r>
            <a:endParaRPr lang="es-MX" dirty="0" smtClean="0"/>
          </a:p>
          <a:p>
            <a:r>
              <a:rPr lang="es-ES" dirty="0" smtClean="0"/>
              <a:t>baja se presenta vegetación xerófila tal como matorral </a:t>
            </a:r>
            <a:r>
              <a:rPr lang="es-ES" dirty="0" err="1" smtClean="0"/>
              <a:t>crasicaule</a:t>
            </a:r>
            <a:r>
              <a:rPr lang="es-ES" dirty="0" smtClean="0"/>
              <a:t>, matorral </a:t>
            </a:r>
            <a:r>
              <a:rPr lang="es-ES" dirty="0" err="1" smtClean="0"/>
              <a:t>submontano</a:t>
            </a:r>
            <a:r>
              <a:rPr lang="es-ES" dirty="0" smtClean="0"/>
              <a:t> y pastizal natural. Se caracteriza</a:t>
            </a:r>
            <a:endParaRPr lang="es-MX" dirty="0" smtClean="0"/>
          </a:p>
          <a:p>
            <a:r>
              <a:rPr lang="es-ES" dirty="0" smtClean="0"/>
              <a:t>por presentar especies de mamíferos endémicos, como las del género </a:t>
            </a:r>
            <a:r>
              <a:rPr lang="es-ES" dirty="0" err="1" smtClean="0"/>
              <a:t>Peromyscus</a:t>
            </a:r>
            <a:endParaRPr lang="es-MX" dirty="0"/>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Aspectos climáticos(%de superficie</a:t>
            </a:r>
            <a:endParaRPr lang="es-MX" dirty="0"/>
          </a:p>
        </p:txBody>
      </p:sp>
      <p:sp>
        <p:nvSpPr>
          <p:cNvPr id="3" name="2 Marcador de contenido"/>
          <p:cNvSpPr>
            <a:spLocks noGrp="1"/>
          </p:cNvSpPr>
          <p:nvPr>
            <p:ph idx="1"/>
          </p:nvPr>
        </p:nvSpPr>
        <p:spPr/>
        <p:txBody>
          <a:bodyPr>
            <a:normAutofit fontScale="55000" lnSpcReduction="20000"/>
          </a:bodyPr>
          <a:lstStyle/>
          <a:p>
            <a:r>
              <a:rPr lang="es-ES" b="1" dirty="0" smtClean="0"/>
              <a:t>Tipo(s) de clima:</a:t>
            </a:r>
            <a:endParaRPr lang="es-MX" dirty="0" smtClean="0"/>
          </a:p>
          <a:p>
            <a:r>
              <a:rPr lang="es-ES" dirty="0" smtClean="0"/>
              <a:t>BS1kw Semiárido, templado, temperatura media anual entre 12°C y 18°C, 64%</a:t>
            </a:r>
            <a:endParaRPr lang="es-MX" dirty="0" smtClean="0"/>
          </a:p>
          <a:p>
            <a:r>
              <a:rPr lang="es-ES" dirty="0" smtClean="0"/>
              <a:t>temperatura del mes más frío entre -3°C y 18° C, temperatura del mes más</a:t>
            </a:r>
            <a:endParaRPr lang="es-MX" dirty="0" smtClean="0"/>
          </a:p>
          <a:p>
            <a:r>
              <a:rPr lang="es-ES" dirty="0" smtClean="0"/>
              <a:t>caliente menor de 22°C; lluvias de verano del 5% al 10.2% anual.</a:t>
            </a:r>
            <a:endParaRPr lang="es-MX" dirty="0" smtClean="0"/>
          </a:p>
          <a:p>
            <a:r>
              <a:rPr lang="es-ES" dirty="0" smtClean="0"/>
              <a:t>BS1hw Semiárido, templado, temperatura media anual mayor de 18°C, temperatura 33%</a:t>
            </a:r>
            <a:endParaRPr lang="es-MX" dirty="0" smtClean="0"/>
          </a:p>
          <a:p>
            <a:r>
              <a:rPr lang="es-ES" dirty="0" smtClean="0"/>
              <a:t>del mes más frío menor de18°C, temperatura del mes más caliente mayor</a:t>
            </a:r>
            <a:endParaRPr lang="es-MX" dirty="0" smtClean="0"/>
          </a:p>
          <a:p>
            <a:r>
              <a:rPr lang="es-ES" dirty="0" smtClean="0"/>
              <a:t>de 22 °C; con lluvias en verano del 5% al 10.2% anual.</a:t>
            </a:r>
            <a:endParaRPr lang="es-MX" dirty="0" smtClean="0"/>
          </a:p>
          <a:p>
            <a:r>
              <a:rPr lang="es-ES" dirty="0" smtClean="0"/>
              <a:t>C(w2)x’ Templado, temperatura media anual entre 12°C y 18°C, temperatura del mes 3%</a:t>
            </a:r>
            <a:endParaRPr lang="es-MX" dirty="0" smtClean="0"/>
          </a:p>
          <a:p>
            <a:r>
              <a:rPr lang="es-ES" dirty="0" smtClean="0"/>
              <a:t>más frío entre -3°C y 18°C y temperatura del mes más caliente bajo 22°C,</a:t>
            </a:r>
            <a:endParaRPr lang="es-MX" dirty="0" smtClean="0"/>
          </a:p>
          <a:p>
            <a:r>
              <a:rPr lang="es-ES" dirty="0" err="1" smtClean="0"/>
              <a:t>subhúmedo</a:t>
            </a:r>
            <a:r>
              <a:rPr lang="es-ES" dirty="0" smtClean="0"/>
              <a:t>, precipitación anual de 200 a 1,800 mm y precipitación en el</a:t>
            </a:r>
            <a:endParaRPr lang="es-MX" dirty="0" smtClean="0"/>
          </a:p>
          <a:p>
            <a:r>
              <a:rPr lang="es-ES" dirty="0" smtClean="0"/>
              <a:t>mes más seco de 0 a 40 mm; lluvias de verano mayores al 10.2% anual.</a:t>
            </a:r>
            <a:endParaRPr lang="es-MX" dirty="0" smtClean="0"/>
          </a:p>
          <a:p>
            <a:endParaRPr lang="es-MX" dirty="0"/>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Aspectos fisiográficos</a:t>
            </a:r>
            <a:endParaRPr lang="es-MX" dirty="0"/>
          </a:p>
        </p:txBody>
      </p:sp>
      <p:sp>
        <p:nvSpPr>
          <p:cNvPr id="3" name="2 Marcador de contenido"/>
          <p:cNvSpPr>
            <a:spLocks noGrp="1"/>
          </p:cNvSpPr>
          <p:nvPr>
            <p:ph idx="1"/>
          </p:nvPr>
        </p:nvSpPr>
        <p:spPr/>
        <p:txBody>
          <a:bodyPr>
            <a:normAutofit fontScale="85000" lnSpcReduction="10000"/>
          </a:bodyPr>
          <a:lstStyle/>
          <a:p>
            <a:r>
              <a:rPr lang="es-ES" b="1" dirty="0" err="1" smtClean="0"/>
              <a:t>Geoformas</a:t>
            </a:r>
            <a:r>
              <a:rPr lang="es-ES" b="1" dirty="0" smtClean="0"/>
              <a:t>: </a:t>
            </a:r>
            <a:r>
              <a:rPr lang="es-ES" dirty="0" smtClean="0"/>
              <a:t>Sierra, lomeríos, cañadas, piedemonte.</a:t>
            </a:r>
            <a:endParaRPr lang="es-MX" dirty="0" smtClean="0"/>
          </a:p>
          <a:p>
            <a:r>
              <a:rPr lang="es-ES" b="1" dirty="0" smtClean="0"/>
              <a:t>Unidades de suelo y porcentaje de superficie:</a:t>
            </a:r>
            <a:endParaRPr lang="es-MX" dirty="0" smtClean="0"/>
          </a:p>
          <a:p>
            <a:r>
              <a:rPr lang="es-ES" dirty="0" err="1" smtClean="0"/>
              <a:t>Leptosol</a:t>
            </a:r>
            <a:r>
              <a:rPr lang="es-ES" dirty="0" smtClean="0"/>
              <a:t> lítico </a:t>
            </a:r>
            <a:r>
              <a:rPr lang="es-ES" dirty="0" err="1" smtClean="0"/>
              <a:t>LPq</a:t>
            </a:r>
            <a:r>
              <a:rPr lang="es-ES" dirty="0" smtClean="0"/>
              <a:t> (Clasificación FAO-Unesco, 1989) Suelo somero, limitado en 100%</a:t>
            </a:r>
            <a:endParaRPr lang="es-MX" dirty="0" smtClean="0"/>
          </a:p>
          <a:p>
            <a:r>
              <a:rPr lang="es-ES" dirty="0" smtClean="0"/>
              <a:t>profundidad por una roca dura continua o por una capa</a:t>
            </a:r>
            <a:endParaRPr lang="es-MX" dirty="0" smtClean="0"/>
          </a:p>
          <a:p>
            <a:r>
              <a:rPr lang="es-ES" dirty="0" smtClean="0"/>
              <a:t>continua cementada dentro de una profundidad de 10 cm a</a:t>
            </a:r>
            <a:endParaRPr lang="es-MX" dirty="0" smtClean="0"/>
          </a:p>
          <a:p>
            <a:r>
              <a:rPr lang="es-ES" dirty="0" smtClean="0"/>
              <a:t>partir de la superficie</a:t>
            </a:r>
            <a:endParaRPr lang="es-MX" dirty="0"/>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Aspectos bióticos</a:t>
            </a:r>
            <a:endParaRPr lang="es-MX" dirty="0"/>
          </a:p>
        </p:txBody>
      </p:sp>
      <p:sp>
        <p:nvSpPr>
          <p:cNvPr id="3" name="2 Marcador de contenido"/>
          <p:cNvSpPr>
            <a:spLocks noGrp="1"/>
          </p:cNvSpPr>
          <p:nvPr>
            <p:ph idx="1"/>
          </p:nvPr>
        </p:nvSpPr>
        <p:spPr/>
        <p:txBody>
          <a:bodyPr>
            <a:normAutofit fontScale="77500" lnSpcReduction="20000"/>
          </a:bodyPr>
          <a:lstStyle/>
          <a:p>
            <a:r>
              <a:rPr lang="es-ES" b="1" dirty="0" smtClean="0"/>
              <a:t>Diversidad </a:t>
            </a:r>
            <a:r>
              <a:rPr lang="es-ES" b="1" dirty="0" err="1" smtClean="0"/>
              <a:t>ecosistémica</a:t>
            </a:r>
            <a:r>
              <a:rPr lang="es-ES" b="1" dirty="0" smtClean="0"/>
              <a:t>: Valor para la conservación: </a:t>
            </a:r>
            <a:r>
              <a:rPr lang="es-ES" dirty="0" smtClean="0"/>
              <a:t>2 (medio)</a:t>
            </a:r>
            <a:endParaRPr lang="es-MX" dirty="0" smtClean="0"/>
          </a:p>
          <a:p>
            <a:r>
              <a:rPr lang="es-ES" dirty="0" smtClean="0"/>
              <a:t>Principalmente ecosistemas templados.</a:t>
            </a:r>
            <a:endParaRPr lang="es-MX" dirty="0" smtClean="0"/>
          </a:p>
          <a:p>
            <a:r>
              <a:rPr lang="es-ES" dirty="0" smtClean="0"/>
              <a:t>Los principales tipos de vegetación y uso del suelo representados en esta región, así como su porcentaje de superficie</a:t>
            </a:r>
            <a:endParaRPr lang="es-MX" dirty="0" smtClean="0"/>
          </a:p>
          <a:p>
            <a:r>
              <a:rPr lang="es-ES" dirty="0" smtClean="0"/>
              <a:t>son:</a:t>
            </a:r>
            <a:endParaRPr lang="es-MX" dirty="0" smtClean="0"/>
          </a:p>
          <a:p>
            <a:r>
              <a:rPr lang="es-ES" dirty="0" smtClean="0"/>
              <a:t>Bosque de encino Bosques en donde predomina el encino. Suelen estar en climas 38%</a:t>
            </a:r>
            <a:endParaRPr lang="es-MX" dirty="0" smtClean="0"/>
          </a:p>
          <a:p>
            <a:r>
              <a:rPr lang="es-ES" dirty="0" smtClean="0"/>
              <a:t>templados y en altitudes mayores a los 800 m.</a:t>
            </a:r>
            <a:endParaRPr lang="es-MX" dirty="0" smtClean="0"/>
          </a:p>
          <a:p>
            <a:r>
              <a:rPr lang="es-ES" dirty="0" smtClean="0"/>
              <a:t>Bosque de pino Bosques predominantes de pino. A pesar de distribuirse en 15%</a:t>
            </a:r>
            <a:endParaRPr lang="es-MX" dirty="0" smtClean="0"/>
          </a:p>
          <a:p>
            <a:r>
              <a:rPr lang="es-ES" dirty="0" smtClean="0"/>
              <a:t>zonas templadas, son característicos de zonas frías</a:t>
            </a:r>
            <a:endParaRPr lang="es-MX"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5588AA"/>
                </a:solidFill>
                <a:effectLst/>
                <a:latin typeface="Verdana" pitchFamily="34" charset="0"/>
                <a:ea typeface="Times New Roman" pitchFamily="18" charset="0"/>
                <a:cs typeface="Times New Roman" pitchFamily="18" charset="0"/>
              </a:rPr>
              <a:t/>
            </a:r>
            <a:br>
              <a:rPr kumimoji="0" lang="es-ES" sz="1200" b="0" i="0" u="none" strike="noStrike" cap="none" normalizeH="0" baseline="0" smtClean="0">
                <a:ln>
                  <a:noFill/>
                </a:ln>
                <a:solidFill>
                  <a:srgbClr val="5588AA"/>
                </a:solidFill>
                <a:effectLst/>
                <a:latin typeface="Verdana" pitchFamily="34" charset="0"/>
                <a:ea typeface="Times New Roman" pitchFamily="18" charset="0"/>
                <a:cs typeface="Times New Roman" pitchFamily="18" charset="0"/>
              </a:rPr>
            </a:br>
            <a:endParaRPr kumimoji="0" lang="es-ES" sz="1800" b="0" i="0" u="none" strike="noStrike" cap="none" normalizeH="0" baseline="0" smtClean="0">
              <a:ln>
                <a:noFill/>
              </a:ln>
              <a:solidFill>
                <a:schemeClr val="tx1"/>
              </a:solidFill>
              <a:effectLst/>
              <a:latin typeface="Arial" pitchFamily="34" charset="0"/>
            </a:endParaRPr>
          </a:p>
        </p:txBody>
      </p:sp>
      <p:pic>
        <p:nvPicPr>
          <p:cNvPr id="14338" name="BLOGGER_PHOTO_ID_5397321544257322162" descr="http://4.bp.blogspot.com/_zCFuht6wriQ/SucjWSgFPLI/AAAAAAAAABE/1gYO3jo0BUQ/s320/DSC01731.jpg">
            <a:hlinkClick r:id="rId2"/>
          </p:cNvPr>
          <p:cNvPicPr>
            <a:picLocks noChangeAspect="1" noChangeArrowheads="1"/>
          </p:cNvPicPr>
          <p:nvPr/>
        </p:nvPicPr>
        <p:blipFill>
          <a:blip r:embed="rId3"/>
          <a:srcRect/>
          <a:stretch>
            <a:fillRect/>
          </a:stretch>
        </p:blipFill>
        <p:spPr bwMode="auto">
          <a:xfrm>
            <a:off x="0" y="457200"/>
            <a:ext cx="9144000" cy="6400800"/>
          </a:xfrm>
          <a:prstGeom prst="rect">
            <a:avLst/>
          </a:prstGeom>
          <a:noFill/>
        </p:spPr>
      </p:pic>
      <p:sp>
        <p:nvSpPr>
          <p:cNvPr id="7" name="6 Rectángulo"/>
          <p:cNvSpPr/>
          <p:nvPr/>
        </p:nvSpPr>
        <p:spPr>
          <a:xfrm>
            <a:off x="285720" y="928671"/>
            <a:ext cx="6572280" cy="2031325"/>
          </a:xfrm>
          <a:prstGeom prst="rect">
            <a:avLst/>
          </a:prstGeom>
        </p:spPr>
        <p:txBody>
          <a:bodyPr wrap="square">
            <a:spAutoFit/>
          </a:bodyPr>
          <a:lstStyle/>
          <a:p>
            <a:r>
              <a:rPr lang="es-ES_tradnl" dirty="0">
                <a:solidFill>
                  <a:schemeClr val="accent4"/>
                </a:solidFill>
              </a:rPr>
              <a:t>En las imágenes superiores (tomadas cerca de la comunidad de Los Matías), podemos observar como es que la empresa CAL QUÍMICA MEXICANA, S.A. de C.V., ha cambiado drásticamente el paisaje dejando, hasta el momento, todo un cerro sin vegetación, además de la gran cantidad de desperdicio regado a los alrededores del lugar.</a:t>
            </a:r>
            <a:endParaRPr lang="es-MX" dirty="0">
              <a:solidFill>
                <a:schemeClr val="accent4"/>
              </a:solidFill>
            </a:endParaRPr>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57</TotalTime>
  <Words>577</Words>
  <Application>Microsoft Office PowerPoint</Application>
  <PresentationFormat>Presentación en pantalla (4:3)</PresentationFormat>
  <Paragraphs>47</Paragraphs>
  <Slides>8</Slides>
  <Notes>0</Notes>
  <HiddenSlides>0</HiddenSlides>
  <MMClips>2</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Brío</vt:lpstr>
      <vt:lpstr>Sierra de Alvares </vt:lpstr>
      <vt:lpstr>Ubicación  geográfica</vt:lpstr>
      <vt:lpstr>Superficie </vt:lpstr>
      <vt:lpstr>Características generales</vt:lpstr>
      <vt:lpstr>Aspectos climáticos(%de superficie</vt:lpstr>
      <vt:lpstr>Aspectos fisiográficos</vt:lpstr>
      <vt:lpstr>Aspectos bióticos</vt:lpstr>
      <vt:lpstr>Diapositiva 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Sierra de Alvares </dc:title>
  <dc:creator>Acer</dc:creator>
  <cp:lastModifiedBy>Ba-k.com</cp:lastModifiedBy>
  <cp:revision>6</cp:revision>
  <dcterms:created xsi:type="dcterms:W3CDTF">2010-02-25T00:36:38Z</dcterms:created>
  <dcterms:modified xsi:type="dcterms:W3CDTF">2010-03-01T16:03:57Z</dcterms:modified>
</cp:coreProperties>
</file>